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7" r:id="rId7"/>
    <p:sldId id="265" r:id="rId8"/>
    <p:sldId id="263" r:id="rId9"/>
    <p:sldId id="266" r:id="rId10"/>
    <p:sldId id="264" r:id="rId11"/>
    <p:sldId id="268" r:id="rId12"/>
    <p:sldId id="272" r:id="rId13"/>
    <p:sldId id="269" r:id="rId14"/>
    <p:sldId id="271" r:id="rId15"/>
    <p:sldId id="270" r:id="rId16"/>
    <p:sldId id="273" r:id="rId17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935" autoAdjust="0"/>
  </p:normalViewPr>
  <p:slideViewPr>
    <p:cSldViewPr snapToGrid="0">
      <p:cViewPr varScale="1">
        <p:scale>
          <a:sx n="102" d="100"/>
          <a:sy n="102" d="100"/>
        </p:scale>
        <p:origin x="2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46FA81-DF46-4C10-B5A6-3157B77CFAF2}" type="datetimeFigureOut">
              <a:rPr lang="en-IL" smtClean="0"/>
              <a:t>19/05/2024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659E8-82FE-40E9-9352-20E74B5737A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7251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659E8-82FE-40E9-9352-20E74B5737AC}" type="slidenum">
              <a:rPr lang="en-IL" smtClean="0"/>
              <a:t>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33613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659E8-82FE-40E9-9352-20E74B5737AC}" type="slidenum">
              <a:rPr lang="en-IL" smtClean="0"/>
              <a:t>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2670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659E8-82FE-40E9-9352-20E74B5737AC}" type="slidenum">
              <a:rPr lang="en-IL" smtClean="0"/>
              <a:t>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29737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659E8-82FE-40E9-9352-20E74B5737AC}" type="slidenum">
              <a:rPr lang="en-IL" smtClean="0"/>
              <a:t>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752492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659E8-82FE-40E9-9352-20E74B5737AC}" type="slidenum">
              <a:rPr lang="en-IL" smtClean="0"/>
              <a:t>10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5989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1A94A-4DBE-D9EA-C7FF-CDE4ACD79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DC10CE-18C3-8C85-07B6-7A25455342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5300F9-A51F-9962-5289-9E7AAB7AB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EB57-D11F-4AB3-8F75-A9DA23498681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E333F-6479-4E7A-D664-E1C8FE2E8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B65DB-AF03-463B-7687-169266729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79007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6FEC2-1DA2-78E8-360F-ADB2E55DF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59F017-A9FE-DA80-25E5-8ACEDC90A0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9BEAC-94F0-911B-4E39-03A0234A3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F9B-A9D2-43C0-A30E-C37DB5220C21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ABF44-0464-CAD6-12E1-BBDE440B4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9D423-225B-AE28-C70E-21C7F8791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78718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94C925-2A21-2A26-3B82-DBDC670630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A095A4-0E06-E014-70B8-7DDE9F1B2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0CD36E-D7FE-B5C5-8AC7-537E26544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2303C-BABB-4F3C-A8CA-A6962C06086B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2AF27-5DD9-4723-C8C6-861FE5B31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2AA0C-ACAA-427A-6304-57CC71AE9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77939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96A90-0F5A-F698-03DE-BAFE6B815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923F3-18D4-E54E-8A8E-806F13500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F9C670-9F77-AEA9-C8B4-AF48B8C41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B2D2E-FF4A-4694-B569-BB3E5BCBC425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94AE5-4E9B-F236-060D-C64ECAC47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DBF01-BF86-32A4-791C-A9D1F913E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4316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2C042-480C-F4CE-773D-4290BA588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A9479-6EA0-85F7-C9E9-C947538A85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63A79-2864-0D5C-A5F7-131EFA832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7328-38A9-4D75-8E2C-991B56851AE0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BB492-3E56-1B64-F8C0-3991A6C9D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123B2-D222-66C5-F13D-E9691A546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81434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71EB3-8026-116B-2F4F-11FF70803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4BFB3-F3EA-C1C6-F010-7BEB88581D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D7C64F-A929-FF7D-0B10-0241A450B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DD6360-C696-75E9-00C2-A905455A7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5B748-B657-460F-819C-0109D23BA025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C6A28E-C816-1E1B-C474-413BDEF6E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F5EA5-396C-6142-919F-B74783052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48148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DEEF6-0F12-1A8D-D3AA-EC7A6E7F4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D6777-0742-DDF0-2266-98ADD649D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135E2C-7C15-0805-EF0B-301296473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134DAE-F49D-273D-54F6-4CA3ACBF3E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29C799-A767-DDF4-1446-4AECFFA9FB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47FDE-3B46-1B94-2099-2909DB7E9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4460C-91F1-4828-908A-97C99BB882FD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7B4E2C-9503-3C42-A40C-B9D9CBEE9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5993B3-2000-EAFC-8682-9D674490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71045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E40B4-03AE-09CA-547B-A054DFD84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CD85A2-4D75-ACAD-BCC2-3642A7900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23AC-FB3C-4284-80A3-12863EC8C93F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734407-549A-A509-CF6A-5216FA130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291110-D4B2-6AB2-52A1-89F80E857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86031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8A55E-0349-2E11-F1ED-949CC3DFB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516B-6EA6-4330-9A2E-6C43DE61F82E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980389-428C-F404-67AE-0605E7148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AD70B-D7D0-0122-375A-DD43C8657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80500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5A2DC-06D3-CD37-97CF-052C472C1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FFC09-997D-89EA-FFE3-B7E0D2836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5DA587-7415-1548-6FEB-77253369C8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3D4BF-455C-5E73-51E5-6C04C5A53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842F-12BC-4993-B786-22CF6D315FB7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80C668-1E11-C53E-EDFA-F128A0B8E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FA764-7165-457F-C89C-F9C50E3B6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03503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78394-9FAC-BE69-74D1-00862CA32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24BB48-2F4E-1F52-8902-256BBD8A5B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3CEEB8-1135-D07B-2971-A8466CFC9C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695999-5ED9-93FA-A778-117AB5653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344A8-E4C8-46D8-A2B9-0A27E5E06842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E0606-16E4-DD59-3CBA-7591752AD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46FDD-5A93-7346-022D-7289586AD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89489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0C436F-18E6-FD4A-D6BA-6756EE83D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6A45AF-C983-4E19-45F6-E3283C424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0782D-11C4-1456-FB66-DAA5082FAE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5C322-B2DE-4FEC-8046-397AD741D105}" type="datetime8">
              <a:rPr lang="en-IL" smtClean="0"/>
              <a:t>19/05/2024 16:13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705D1-A463-4317-F827-E03F61898F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59F2B-306A-5DC5-FF9E-BB7F0ABB1F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1B468F-AC27-44A3-8000-3905FABB1A1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1611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FF81E-F621-DF0E-6DC8-BC052D6A97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7" y="640080"/>
            <a:ext cx="4419839" cy="35661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400" b="1" dirty="0"/>
              <a:t>Evaluation of Interpersonal Synchronization between Individuals based on Video Recording </a:t>
            </a:r>
            <a:endParaRPr lang="en-US" sz="24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E222CF-1412-D873-529F-C5D82DF41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algn="l"/>
            <a:r>
              <a:rPr lang="en-US" sz="1300" b="1" dirty="0"/>
              <a:t>Final Project presentation </a:t>
            </a:r>
          </a:p>
          <a:p>
            <a:pPr algn="l"/>
            <a:r>
              <a:rPr lang="en-US" sz="1300" b="1" dirty="0"/>
              <a:t>Stage A</a:t>
            </a:r>
          </a:p>
          <a:p>
            <a:pPr algn="l"/>
            <a:endParaRPr lang="en-US" sz="1300" b="1" dirty="0"/>
          </a:p>
          <a:p>
            <a:pPr algn="l"/>
            <a:endParaRPr lang="en-US" sz="1300" b="1" dirty="0"/>
          </a:p>
          <a:p>
            <a:pPr algn="l"/>
            <a:r>
              <a:rPr lang="en-US" sz="1300" dirty="0"/>
              <a:t>Dana </a:t>
            </a:r>
            <a:r>
              <a:rPr lang="en-US" sz="1300" dirty="0" err="1"/>
              <a:t>Betesh</a:t>
            </a:r>
            <a:r>
              <a:rPr lang="en-US" sz="1300" dirty="0"/>
              <a:t> 315015958</a:t>
            </a:r>
          </a:p>
          <a:p>
            <a:pPr algn="l"/>
            <a:r>
              <a:rPr lang="en-US" sz="1300" dirty="0"/>
              <a:t>Semion Rodman 319636395</a:t>
            </a:r>
          </a:p>
        </p:txBody>
      </p:sp>
      <p:sp>
        <p:nvSpPr>
          <p:cNvPr id="26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and a child drawing&#10;&#10;Description automatically generated">
            <a:extLst>
              <a:ext uri="{FF2B5EF4-FFF2-40B4-BE49-F238E27FC236}">
                <a16:creationId xmlns:a16="http://schemas.microsoft.com/office/drawing/2014/main" id="{C0013AC9-FF6A-FE0E-C685-B3A59592E7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5E3CC5-86BD-4E26-DFD1-B13ACB08D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1800" y="6356350"/>
            <a:ext cx="7620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CE1B468F-AC27-44A3-8000-3905FABB1A17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39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Algorithm overview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61462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Finding and extracting key frames from the video</a:t>
            </a:r>
          </a:p>
          <a:p>
            <a:pPr lvl="1"/>
            <a:r>
              <a:rPr lang="en-US" dirty="0"/>
              <a:t>Start / End points of a major movement segments </a:t>
            </a:r>
          </a:p>
          <a:p>
            <a:r>
              <a:rPr lang="en-US" dirty="0"/>
              <a:t>Detection of body landmark locations using the MediaPipe ML library for body pose detection on the keyframes</a:t>
            </a:r>
          </a:p>
          <a:p>
            <a:pPr lvl="1"/>
            <a:r>
              <a:rPr lang="en-US" dirty="0"/>
              <a:t>Start / End points of overlaps</a:t>
            </a:r>
          </a:p>
          <a:p>
            <a:r>
              <a:rPr lang="en-US" dirty="0"/>
              <a:t>Calculation of vectors from movement keyframes</a:t>
            </a:r>
          </a:p>
          <a:p>
            <a:r>
              <a:rPr lang="en-US" dirty="0"/>
              <a:t>Extrapolation of vectors from start/end frames of the overlap</a:t>
            </a:r>
          </a:p>
          <a:p>
            <a:r>
              <a:rPr lang="en-US" dirty="0"/>
              <a:t>Building vector representations of body movement</a:t>
            </a:r>
          </a:p>
          <a:p>
            <a:r>
              <a:rPr lang="en-US" dirty="0"/>
              <a:t>Measuring IS using methodologies adapted from previous projects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10</a:t>
            </a:fld>
            <a:endParaRPr lang="en-IL"/>
          </a:p>
        </p:txBody>
      </p:sp>
      <p:pic>
        <p:nvPicPr>
          <p:cNvPr id="5" name="image1.png">
            <a:extLst>
              <a:ext uri="{FF2B5EF4-FFF2-40B4-BE49-F238E27FC236}">
                <a16:creationId xmlns:a16="http://schemas.microsoft.com/office/drawing/2014/main" id="{370EF1C2-1EF3-0C5C-DB5D-D4A9A2933A78}"/>
              </a:ext>
            </a:extLst>
          </p:cNvPr>
          <p:cNvPicPr/>
          <p:nvPr/>
        </p:nvPicPr>
        <p:blipFill rotWithShape="1">
          <a:blip r:embed="rId3"/>
          <a:srcRect l="16996" r="16721"/>
          <a:stretch/>
        </p:blipFill>
        <p:spPr>
          <a:xfrm>
            <a:off x="7899662" y="1690688"/>
            <a:ext cx="3799002" cy="411289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942382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IS Analysis Methods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Rolling-Window-Time-Lagged-Cross-Correlation (RWTLCC):</a:t>
            </a:r>
          </a:p>
          <a:p>
            <a:r>
              <a:rPr lang="en-US" dirty="0"/>
              <a:t>Correlation of time-shifted data streams</a:t>
            </a:r>
          </a:p>
          <a:p>
            <a:r>
              <a:rPr lang="en-US" dirty="0"/>
              <a:t>Effective for identifying synchrony with slight temporal misalignments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Dynamic Time Warping (DTW):</a:t>
            </a:r>
          </a:p>
          <a:p>
            <a:r>
              <a:rPr lang="en-US" dirty="0"/>
              <a:t>Non-linear alignment of vector sequences</a:t>
            </a:r>
          </a:p>
          <a:p>
            <a:r>
              <a:rPr lang="en-US" dirty="0"/>
              <a:t>Suitable for sequences with varying lengths and temporal offsets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Selection Criteria:</a:t>
            </a:r>
          </a:p>
          <a:p>
            <a:r>
              <a:rPr lang="en-US" dirty="0"/>
              <a:t>Preliminary tests to determine most suitable method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11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10174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Product Use Case Diagram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General expected system functionality</a:t>
            </a:r>
          </a:p>
          <a:p>
            <a:endParaRPr lang="en-US" dirty="0"/>
          </a:p>
          <a:p>
            <a:r>
              <a:rPr lang="en-US" dirty="0"/>
              <a:t>Used as a basis for GUI planning</a:t>
            </a:r>
          </a:p>
          <a:p>
            <a:endParaRPr lang="en-US" dirty="0"/>
          </a:p>
          <a:p>
            <a:r>
              <a:rPr lang="en-US" dirty="0"/>
              <a:t>Used as basis for testing plans</a:t>
            </a:r>
          </a:p>
          <a:p>
            <a:endParaRPr lang="en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12</a:t>
            </a:fld>
            <a:endParaRPr lang="en-I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8DD2F5-DB97-B7C2-05A4-C16A5731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8639" y="365125"/>
            <a:ext cx="4401139" cy="5873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0597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Expected Product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2027" cy="4351338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r>
              <a:rPr lang="en-US" dirty="0"/>
              <a:t>GUI created using Qt framework and </a:t>
            </a:r>
            <a:r>
              <a:rPr lang="en-US" dirty="0" err="1"/>
              <a:t>PyQt</a:t>
            </a:r>
            <a:r>
              <a:rPr lang="en-US" dirty="0"/>
              <a:t> bindings library</a:t>
            </a:r>
          </a:p>
          <a:p>
            <a:endParaRPr lang="en-US" dirty="0"/>
          </a:p>
          <a:p>
            <a:r>
              <a:rPr lang="en-US" dirty="0"/>
              <a:t>Ability to upload and preview video</a:t>
            </a:r>
          </a:p>
          <a:p>
            <a:endParaRPr lang="en-US" dirty="0"/>
          </a:p>
          <a:p>
            <a:r>
              <a:rPr lang="en-US" dirty="0"/>
              <a:t>Analysis settings configuration</a:t>
            </a:r>
          </a:p>
          <a:p>
            <a:endParaRPr lang="en-US" dirty="0"/>
          </a:p>
          <a:p>
            <a:r>
              <a:rPr lang="en-US" dirty="0"/>
              <a:t>Pose estimation and IS calculation</a:t>
            </a:r>
          </a:p>
          <a:p>
            <a:endParaRPr lang="en-US" dirty="0"/>
          </a:p>
          <a:p>
            <a:r>
              <a:rPr lang="en-US" dirty="0"/>
              <a:t>Report generation in PDF and CSV formats</a:t>
            </a:r>
            <a:endParaRPr lang="en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13</a:t>
            </a:fld>
            <a:endParaRPr lang="en-I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38C886-B028-CD00-8AEA-5FC5F5A8F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202" y="1825625"/>
            <a:ext cx="5368870" cy="38224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0CC71C-B3F3-88BF-F356-5FC7EBF95EC8}"/>
              </a:ext>
            </a:extLst>
          </p:cNvPr>
          <p:cNvSpPr txBox="1"/>
          <p:nvPr/>
        </p:nvSpPr>
        <p:spPr>
          <a:xfrm>
            <a:off x="7961241" y="5654175"/>
            <a:ext cx="39498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GUI prototype created using Qt and Qt Designer software</a:t>
            </a:r>
            <a:endParaRPr lang="en-IL" sz="1200" i="1" dirty="0"/>
          </a:p>
        </p:txBody>
      </p:sp>
    </p:spTree>
    <p:extLst>
      <p:ext uri="{BB962C8B-B14F-4D97-AF65-F5344CB8AC3E}">
        <p14:creationId xmlns:p14="http://schemas.microsoft.com/office/powerpoint/2010/main" val="755931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User Interaction – Activity Diagram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14</a:t>
            </a:fld>
            <a:endParaRPr lang="en-IL"/>
          </a:p>
        </p:txBody>
      </p:sp>
      <p:pic>
        <p:nvPicPr>
          <p:cNvPr id="5" name="image6.png">
            <a:extLst>
              <a:ext uri="{FF2B5EF4-FFF2-40B4-BE49-F238E27FC236}">
                <a16:creationId xmlns:a16="http://schemas.microsoft.com/office/drawing/2014/main" id="{1A8A612F-4347-70DA-2E7F-0157C2295974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78730" y="2129155"/>
            <a:ext cx="10426045" cy="404780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193672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General Testing Plan overview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26809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Functional Tests:</a:t>
            </a:r>
          </a:p>
          <a:p>
            <a:r>
              <a:rPr lang="en-US" dirty="0"/>
              <a:t>GUI initialization and operation</a:t>
            </a:r>
          </a:p>
          <a:p>
            <a:r>
              <a:rPr lang="en-US" dirty="0"/>
              <a:t>Video handling - loading, playback, and segmentation</a:t>
            </a:r>
          </a:p>
          <a:p>
            <a:r>
              <a:rPr lang="en-US" dirty="0"/>
              <a:t>Pose estimation accuracy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Reliability Tests:</a:t>
            </a:r>
          </a:p>
          <a:p>
            <a:r>
              <a:rPr lang="en-US" dirty="0"/>
              <a:t>Correctness of IS analysis</a:t>
            </a:r>
          </a:p>
          <a:p>
            <a:r>
              <a:rPr lang="en-US" dirty="0"/>
              <a:t>Error handling and user feedback</a:t>
            </a:r>
            <a:endParaRPr lang="en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15</a:t>
            </a:fld>
            <a:endParaRPr lang="en-I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FA3F99-59B8-BE31-1348-59BB8FBFD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4095" y="694797"/>
            <a:ext cx="2549705" cy="49914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80014A-F091-7E42-FBFD-EB78E1DF2FCE}"/>
              </a:ext>
            </a:extLst>
          </p:cNvPr>
          <p:cNvSpPr txBox="1"/>
          <p:nvPr/>
        </p:nvSpPr>
        <p:spPr>
          <a:xfrm>
            <a:off x="8804095" y="5715298"/>
            <a:ext cx="2304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We promise – there are actually more tests planned!</a:t>
            </a:r>
            <a:endParaRPr lang="en-IL" sz="1200" i="1" dirty="0"/>
          </a:p>
        </p:txBody>
      </p:sp>
    </p:spTree>
    <p:extLst>
      <p:ext uri="{BB962C8B-B14F-4D97-AF65-F5344CB8AC3E}">
        <p14:creationId xmlns:p14="http://schemas.microsoft.com/office/powerpoint/2010/main" val="1603328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Thanks!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4000" dirty="0"/>
          </a:p>
          <a:p>
            <a:r>
              <a:rPr lang="en-US" sz="4000" dirty="0"/>
              <a:t>Thanks!</a:t>
            </a:r>
          </a:p>
          <a:p>
            <a:endParaRPr lang="en-US" sz="4000" dirty="0"/>
          </a:p>
          <a:p>
            <a:r>
              <a:rPr lang="en-US" sz="4000" dirty="0"/>
              <a:t>Also – Q&amp;A time</a:t>
            </a:r>
            <a:endParaRPr lang="en-I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16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74459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Interpersonal Synchrony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385995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Coordination of behaviors, emotions, physiological responses between individuals</a:t>
            </a:r>
          </a:p>
          <a:p>
            <a:endParaRPr lang="en-US" dirty="0"/>
          </a:p>
          <a:p>
            <a:r>
              <a:rPr lang="en-US" dirty="0"/>
              <a:t>Essential for social bonding, effective communication</a:t>
            </a:r>
          </a:p>
          <a:p>
            <a:endParaRPr lang="en-US" dirty="0"/>
          </a:p>
          <a:p>
            <a:r>
              <a:rPr lang="en-US" dirty="0"/>
              <a:t>Valuable for understanding the coordination of behavioral and physiological rhythms between individuals</a:t>
            </a:r>
          </a:p>
          <a:p>
            <a:endParaRPr lang="en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2</a:t>
            </a:fld>
            <a:endParaRPr lang="en-IL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ED4B498-91EF-89DF-19FF-0AB7D78D5769}"/>
              </a:ext>
            </a:extLst>
          </p:cNvPr>
          <p:cNvGrpSpPr/>
          <p:nvPr/>
        </p:nvGrpSpPr>
        <p:grpSpPr>
          <a:xfrm>
            <a:off x="8637759" y="1825625"/>
            <a:ext cx="3179284" cy="3799789"/>
            <a:chOff x="8626208" y="1690688"/>
            <a:chExt cx="3179284" cy="3799789"/>
          </a:xfrm>
        </p:grpSpPr>
        <p:pic>
          <p:nvPicPr>
            <p:cNvPr id="6" name="Picture 5" descr="A blurry image of a group of men walking&#10;&#10;Description automatically generated">
              <a:extLst>
                <a:ext uri="{FF2B5EF4-FFF2-40B4-BE49-F238E27FC236}">
                  <a16:creationId xmlns:a16="http://schemas.microsoft.com/office/drawing/2014/main" id="{3F5459AD-69E5-1148-30BA-1124223B5D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26208" y="1690688"/>
              <a:ext cx="3179284" cy="3314573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9DF50F3-9541-9877-7964-26992C3A9B60}"/>
                </a:ext>
              </a:extLst>
            </p:cNvPr>
            <p:cNvSpPr txBox="1"/>
            <p:nvPr/>
          </p:nvSpPr>
          <p:spPr>
            <a:xfrm>
              <a:off x="9353320" y="4844146"/>
              <a:ext cx="24365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dirty="0"/>
                <a:t>People walking in sync: Example of spontaneous Interpersonal Synchrony</a:t>
              </a:r>
              <a:endParaRPr lang="en-IL" sz="12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157068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Challenges in current measurement methods</a:t>
            </a:r>
            <a:endParaRPr lang="en-IL" sz="4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38727" cy="3923325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MEA (Motion Energy Analysis) frame-differencing algorithm that measures the differences between consecutive frames in a video recording</a:t>
            </a:r>
          </a:p>
          <a:p>
            <a:endParaRPr lang="en-US" sz="2800" dirty="0"/>
          </a:p>
          <a:p>
            <a:r>
              <a:rPr lang="en-US" sz="2800" dirty="0"/>
              <a:t>2D recordings limit depth and accuracy</a:t>
            </a:r>
          </a:p>
          <a:p>
            <a:endParaRPr lang="en-US" sz="2800" dirty="0"/>
          </a:p>
          <a:p>
            <a:r>
              <a:rPr lang="en-US" sz="2800" dirty="0"/>
              <a:t>Overlapping actions obscure individual movements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3</a:t>
            </a:fld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7A1B00-10D3-0B53-7EB7-40D3FCBEA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2747" y="1690688"/>
            <a:ext cx="3794540" cy="32429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929AC9-385F-359E-F761-818C59AECC20}"/>
              </a:ext>
            </a:extLst>
          </p:cNvPr>
          <p:cNvSpPr txBox="1"/>
          <p:nvPr/>
        </p:nvSpPr>
        <p:spPr>
          <a:xfrm>
            <a:off x="7892747" y="4998652"/>
            <a:ext cx="3794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Ramseyer, F. T. (2020). Motion energy analysis (MEA): A primer on the assessment of motion from video. Journal of counseling psychology, 67(4), 536</a:t>
            </a:r>
            <a:endParaRPr lang="en-IL" sz="1200" i="1" dirty="0"/>
          </a:p>
        </p:txBody>
      </p:sp>
    </p:spTree>
    <p:extLst>
      <p:ext uri="{BB962C8B-B14F-4D97-AF65-F5344CB8AC3E}">
        <p14:creationId xmlns:p14="http://schemas.microsoft.com/office/powerpoint/2010/main" val="821539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Requirements for a new solution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800" dirty="0"/>
          </a:p>
          <a:p>
            <a:r>
              <a:rPr lang="en-US" sz="2800" dirty="0"/>
              <a:t>Accurate pose detection in dynamic settings, to ensure  the captured data reflects true motion dynamics – for reliable analysis</a:t>
            </a:r>
          </a:p>
          <a:p>
            <a:endParaRPr lang="en-US" sz="2800" dirty="0"/>
          </a:p>
          <a:p>
            <a:r>
              <a:rPr lang="en-US" sz="2800" dirty="0"/>
              <a:t>Handling occlusions and partial overlaps – reconstruction of movement fo</a:t>
            </a:r>
            <a:r>
              <a:rPr lang="en-US" dirty="0"/>
              <a:t>r hidden or partially visible body parts. Needed to ensure tracking of movements when subjects interact closely or obstruct each other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54008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Proposed solution - Technical Approach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Use of video recordings for data collection</a:t>
            </a:r>
          </a:p>
          <a:p>
            <a:endParaRPr lang="en-US" dirty="0"/>
          </a:p>
          <a:p>
            <a:r>
              <a:rPr lang="en-US" dirty="0"/>
              <a:t>Machine learning for pose landmark detection, making use of the recent advancements in the field</a:t>
            </a:r>
          </a:p>
          <a:p>
            <a:endParaRPr lang="en-US" dirty="0"/>
          </a:p>
          <a:p>
            <a:r>
              <a:rPr lang="en-US" dirty="0"/>
              <a:t>Analysis based on the similarity of motion vectors instead of a pixel-based, frame-by-frame method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92084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Keyframes 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“Keyframe” - frame in a video that marks significant changes within a video sequence. Using keyframes will allow us to translate continues movement into series of discrete segments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PeakUtils</a:t>
            </a:r>
            <a:r>
              <a:rPr lang="en-US" dirty="0"/>
              <a:t> python package that provides peak detection functions - peak estimation based on frame difference which will be calculated based on pixel values between frames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6</a:t>
            </a:fld>
            <a:endParaRPr lang="en-I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970AF5-3111-D11E-52FF-AED39335E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6333" y="3650137"/>
            <a:ext cx="4945243" cy="89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758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Pose Detection and Body Landmarks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381214" cy="4351338"/>
          </a:xfrm>
        </p:spPr>
        <p:txBody>
          <a:bodyPr>
            <a:normAutofit/>
          </a:bodyPr>
          <a:lstStyle/>
          <a:p>
            <a:r>
              <a:rPr lang="en-US" dirty="0"/>
              <a:t>MediaPipe framework + MediaPipe Pose </a:t>
            </a:r>
            <a:r>
              <a:rPr lang="en-US" dirty="0" err="1"/>
              <a:t>Landmarker</a:t>
            </a:r>
            <a:r>
              <a:rPr lang="en-US" dirty="0"/>
              <a:t> task</a:t>
            </a:r>
          </a:p>
          <a:p>
            <a:pPr lvl="1"/>
            <a:r>
              <a:rPr lang="en-US" dirty="0"/>
              <a:t>Open-source software project by Google</a:t>
            </a:r>
          </a:p>
          <a:p>
            <a:pPr lvl="1"/>
            <a:r>
              <a:rPr lang="en-US" dirty="0"/>
              <a:t>Real-time, accurate pose estimation using ML, with detection of up to 32 key points on the human body in glorious 3D ( x, y, z coordinates)</a:t>
            </a:r>
          </a:p>
          <a:p>
            <a:pPr lvl="1"/>
            <a:r>
              <a:rPr lang="en-US" dirty="0"/>
              <a:t>Support for Python 🐍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7</a:t>
            </a:fld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CD787C-E95A-D753-1854-492DF0900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2977" y="1690688"/>
            <a:ext cx="2428448" cy="28751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73C6B1-C372-90BF-1C83-5FF917145058}"/>
              </a:ext>
            </a:extLst>
          </p:cNvPr>
          <p:cNvSpPr txBox="1"/>
          <p:nvPr/>
        </p:nvSpPr>
        <p:spPr>
          <a:xfrm>
            <a:off x="9902184" y="4630109"/>
            <a:ext cx="1673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/>
              <a:t>https://ai.google.dev/edge/mediapipe/solutions/vision/pose_landmarker</a:t>
            </a:r>
            <a:endParaRPr lang="en-IL" sz="700" i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D4D068-D46E-4990-4DF1-0D5C863AD6D8}"/>
              </a:ext>
            </a:extLst>
          </p:cNvPr>
          <p:cNvGrpSpPr/>
          <p:nvPr/>
        </p:nvGrpSpPr>
        <p:grpSpPr>
          <a:xfrm>
            <a:off x="1533428" y="4565863"/>
            <a:ext cx="2878316" cy="2229866"/>
            <a:chOff x="6096000" y="4126484"/>
            <a:chExt cx="2878316" cy="2229866"/>
          </a:xfrm>
        </p:grpSpPr>
        <p:pic>
          <p:nvPicPr>
            <p:cNvPr id="8" name="Picture 7" descr="A person in a blue mask&#10;&#10;Description automatically generated">
              <a:extLst>
                <a:ext uri="{FF2B5EF4-FFF2-40B4-BE49-F238E27FC236}">
                  <a16:creationId xmlns:a16="http://schemas.microsoft.com/office/drawing/2014/main" id="{89BE2E83-A898-EE21-3672-098ED2CA5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4126484"/>
              <a:ext cx="2878316" cy="161905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810D397-8C62-3EA0-3EF5-E559BE4FD4E2}"/>
                </a:ext>
              </a:extLst>
            </p:cNvPr>
            <p:cNvSpPr txBox="1"/>
            <p:nvPr/>
          </p:nvSpPr>
          <p:spPr>
            <a:xfrm>
              <a:off x="6166848" y="5771575"/>
              <a:ext cx="28074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/>
                <a:t>Test run done on a student. </a:t>
              </a:r>
            </a:p>
            <a:p>
              <a:r>
                <a:rPr lang="en-US" sz="1600" i="1" dirty="0"/>
                <a:t>No students were harmed</a:t>
              </a:r>
              <a:endParaRPr lang="en-IL" sz="16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36015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Movement Vector calculation (?)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Extracting start and end points for movements from key frames, based on body landmarks detected</a:t>
            </a:r>
          </a:p>
          <a:p>
            <a:endParaRPr lang="en-US" dirty="0"/>
          </a:p>
          <a:p>
            <a:r>
              <a:rPr lang="en-US" dirty="0"/>
              <a:t>Vector normalization for accurate comparison between differently sized subjects </a:t>
            </a:r>
          </a:p>
          <a:p>
            <a:endParaRPr lang="en-US" dirty="0"/>
          </a:p>
          <a:p>
            <a:r>
              <a:rPr lang="en-US" dirty="0"/>
              <a:t>Reconstruction of </a:t>
            </a:r>
            <a:r>
              <a:rPr lang="en-US" sz="2800" dirty="0"/>
              <a:t>overlapping</a:t>
            </a:r>
            <a:r>
              <a:rPr lang="en-US" dirty="0"/>
              <a:t> movements using previous and subsequent frames</a:t>
            </a:r>
          </a:p>
          <a:p>
            <a:pPr lvl="1"/>
            <a:r>
              <a:rPr lang="en-US" dirty="0"/>
              <a:t>Last frame of the landmark before the overlap</a:t>
            </a:r>
          </a:p>
          <a:p>
            <a:pPr lvl="1"/>
            <a:r>
              <a:rPr lang="en-US" dirty="0"/>
              <a:t>First frame of the landmark after the overlap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8</a:t>
            </a:fld>
            <a:endParaRPr lang="en-IL"/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48C6420E-E9CC-62BF-95C8-808E7A9F308C}"/>
              </a:ext>
            </a:extLst>
          </p:cNvPr>
          <p:cNvSpPr/>
          <p:nvPr/>
        </p:nvSpPr>
        <p:spPr>
          <a:xfrm>
            <a:off x="7192652" y="5392132"/>
            <a:ext cx="207389" cy="631596"/>
          </a:xfrm>
          <a:custGeom>
            <a:avLst/>
            <a:gdLst>
              <a:gd name="connsiteX0" fmla="*/ 0 w 207389"/>
              <a:gd name="connsiteY0" fmla="*/ 0 h 631596"/>
              <a:gd name="connsiteX1" fmla="*/ 103695 w 207389"/>
              <a:gd name="connsiteY1" fmla="*/ 17282 h 631596"/>
              <a:gd name="connsiteX2" fmla="*/ 103695 w 207389"/>
              <a:gd name="connsiteY2" fmla="*/ 298516 h 631596"/>
              <a:gd name="connsiteX3" fmla="*/ 207390 w 207389"/>
              <a:gd name="connsiteY3" fmla="*/ 315798 h 631596"/>
              <a:gd name="connsiteX4" fmla="*/ 103695 w 207389"/>
              <a:gd name="connsiteY4" fmla="*/ 333080 h 631596"/>
              <a:gd name="connsiteX5" fmla="*/ 103695 w 207389"/>
              <a:gd name="connsiteY5" fmla="*/ 614314 h 631596"/>
              <a:gd name="connsiteX6" fmla="*/ 0 w 207389"/>
              <a:gd name="connsiteY6" fmla="*/ 631596 h 631596"/>
              <a:gd name="connsiteX7" fmla="*/ 0 w 207389"/>
              <a:gd name="connsiteY7" fmla="*/ 0 h 631596"/>
              <a:gd name="connsiteX0" fmla="*/ 0 w 207389"/>
              <a:gd name="connsiteY0" fmla="*/ 0 h 631596"/>
              <a:gd name="connsiteX1" fmla="*/ 103695 w 207389"/>
              <a:gd name="connsiteY1" fmla="*/ 17282 h 631596"/>
              <a:gd name="connsiteX2" fmla="*/ 103695 w 207389"/>
              <a:gd name="connsiteY2" fmla="*/ 298516 h 631596"/>
              <a:gd name="connsiteX3" fmla="*/ 207390 w 207389"/>
              <a:gd name="connsiteY3" fmla="*/ 315798 h 631596"/>
              <a:gd name="connsiteX4" fmla="*/ 103695 w 207389"/>
              <a:gd name="connsiteY4" fmla="*/ 333080 h 631596"/>
              <a:gd name="connsiteX5" fmla="*/ 103695 w 207389"/>
              <a:gd name="connsiteY5" fmla="*/ 614314 h 631596"/>
              <a:gd name="connsiteX6" fmla="*/ 0 w 207389"/>
              <a:gd name="connsiteY6" fmla="*/ 631596 h 631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389" h="631596" stroke="0" extrusionOk="0">
                <a:moveTo>
                  <a:pt x="0" y="0"/>
                </a:moveTo>
                <a:cubicBezTo>
                  <a:pt x="56458" y="-658"/>
                  <a:pt x="104961" y="6556"/>
                  <a:pt x="103695" y="17282"/>
                </a:cubicBezTo>
                <a:cubicBezTo>
                  <a:pt x="128312" y="91843"/>
                  <a:pt x="117269" y="158599"/>
                  <a:pt x="103695" y="298516"/>
                </a:cubicBezTo>
                <a:cubicBezTo>
                  <a:pt x="104539" y="307737"/>
                  <a:pt x="150642" y="315375"/>
                  <a:pt x="207390" y="315798"/>
                </a:cubicBezTo>
                <a:cubicBezTo>
                  <a:pt x="150100" y="316184"/>
                  <a:pt x="103969" y="323761"/>
                  <a:pt x="103695" y="333080"/>
                </a:cubicBezTo>
                <a:cubicBezTo>
                  <a:pt x="118053" y="430567"/>
                  <a:pt x="100094" y="537187"/>
                  <a:pt x="103695" y="614314"/>
                </a:cubicBezTo>
                <a:cubicBezTo>
                  <a:pt x="100074" y="615709"/>
                  <a:pt x="56510" y="628512"/>
                  <a:pt x="0" y="631596"/>
                </a:cubicBezTo>
                <a:cubicBezTo>
                  <a:pt x="42000" y="333656"/>
                  <a:pt x="46784" y="100291"/>
                  <a:pt x="0" y="0"/>
                </a:cubicBezTo>
                <a:close/>
              </a:path>
              <a:path w="207389" h="631596" fill="none" extrusionOk="0">
                <a:moveTo>
                  <a:pt x="0" y="0"/>
                </a:moveTo>
                <a:cubicBezTo>
                  <a:pt x="58324" y="1482"/>
                  <a:pt x="104201" y="6810"/>
                  <a:pt x="103695" y="17282"/>
                </a:cubicBezTo>
                <a:cubicBezTo>
                  <a:pt x="110530" y="93857"/>
                  <a:pt x="94306" y="245109"/>
                  <a:pt x="103695" y="298516"/>
                </a:cubicBezTo>
                <a:cubicBezTo>
                  <a:pt x="106629" y="308262"/>
                  <a:pt x="149430" y="318525"/>
                  <a:pt x="207390" y="315798"/>
                </a:cubicBezTo>
                <a:cubicBezTo>
                  <a:pt x="150383" y="316974"/>
                  <a:pt x="103490" y="322679"/>
                  <a:pt x="103695" y="333080"/>
                </a:cubicBezTo>
                <a:cubicBezTo>
                  <a:pt x="89170" y="422111"/>
                  <a:pt x="95207" y="533008"/>
                  <a:pt x="103695" y="614314"/>
                </a:cubicBezTo>
                <a:cubicBezTo>
                  <a:pt x="106131" y="624404"/>
                  <a:pt x="52664" y="634097"/>
                  <a:pt x="0" y="631596"/>
                </a:cubicBezTo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383401531">
                  <a:prstGeom prst="rightBrac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9CD84D-CBB8-C240-066B-BC09F31D7AA7}"/>
              </a:ext>
            </a:extLst>
          </p:cNvPr>
          <p:cNvSpPr txBox="1"/>
          <p:nvPr/>
        </p:nvSpPr>
        <p:spPr>
          <a:xfrm>
            <a:off x="7400041" y="5569430"/>
            <a:ext cx="28074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Can be though of as ‘keyframes’</a:t>
            </a:r>
            <a:endParaRPr lang="en-IL" sz="1200" i="1" dirty="0"/>
          </a:p>
        </p:txBody>
      </p:sp>
    </p:spTree>
    <p:extLst>
      <p:ext uri="{BB962C8B-B14F-4D97-AF65-F5344CB8AC3E}">
        <p14:creationId xmlns:p14="http://schemas.microsoft.com/office/powerpoint/2010/main" val="3571617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488B-B8D7-29A1-9C32-FBBB82BB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Pipeline</a:t>
            </a:r>
            <a:endParaRPr lang="en-I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1389-9665-CC6E-446A-345EFD04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5A61-29B6-EBE0-712D-9B3A00F6E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B468F-AC27-44A3-8000-3905FABB1A17}" type="slidenum">
              <a:rPr lang="en-IL" smtClean="0"/>
              <a:t>9</a:t>
            </a:fld>
            <a:endParaRPr lang="en-IL"/>
          </a:p>
        </p:txBody>
      </p:sp>
      <p:pic>
        <p:nvPicPr>
          <p:cNvPr id="4100" name="Picture 4" descr="s_test3.mp4 [video-to-gif output image]">
            <a:extLst>
              <a:ext uri="{FF2B5EF4-FFF2-40B4-BE49-F238E27FC236}">
                <a16:creationId xmlns:a16="http://schemas.microsoft.com/office/drawing/2014/main" id="{D47CE4AF-3FB7-7A8E-A58B-A370DEA9E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47464"/>
            <a:ext cx="2857500" cy="1609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collage of a person with his hands raised&#10;&#10;Description automatically generated">
            <a:extLst>
              <a:ext uri="{FF2B5EF4-FFF2-40B4-BE49-F238E27FC236}">
                <a16:creationId xmlns:a16="http://schemas.microsoft.com/office/drawing/2014/main" id="{8798F19C-2E87-B08F-0DAA-AFC96C473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164" y="2008235"/>
            <a:ext cx="5971105" cy="2165859"/>
          </a:xfrm>
          <a:prstGeom prst="rect">
            <a:avLst/>
          </a:prstGeom>
        </p:spPr>
      </p:pic>
      <p:pic>
        <p:nvPicPr>
          <p:cNvPr id="11" name="Picture 10" descr="A collage of a person in different poses&#10;&#10;Description automatically generated">
            <a:extLst>
              <a:ext uri="{FF2B5EF4-FFF2-40B4-BE49-F238E27FC236}">
                <a16:creationId xmlns:a16="http://schemas.microsoft.com/office/drawing/2014/main" id="{E84DBFDC-D35C-4EB7-AD5E-6045031B86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237" y="4522318"/>
            <a:ext cx="6389228" cy="19124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AC4F58E-4767-D61C-5E7C-0A247D23EB36}"/>
              </a:ext>
            </a:extLst>
          </p:cNvPr>
          <p:cNvSpPr txBox="1"/>
          <p:nvPr/>
        </p:nvSpPr>
        <p:spPr>
          <a:xfrm>
            <a:off x="888232" y="1609725"/>
            <a:ext cx="2807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Video of a motion</a:t>
            </a:r>
            <a:endParaRPr lang="en-IL" sz="1600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5D30E9-8609-ED90-1B4B-0652AD6E70F3}"/>
              </a:ext>
            </a:extLst>
          </p:cNvPr>
          <p:cNvSpPr txBox="1"/>
          <p:nvPr/>
        </p:nvSpPr>
        <p:spPr>
          <a:xfrm>
            <a:off x="5199814" y="1554352"/>
            <a:ext cx="34107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Keyframes extraction using </a:t>
            </a:r>
            <a:r>
              <a:rPr lang="en-US" sz="1600" i="1" dirty="0" err="1"/>
              <a:t>PeakUtils</a:t>
            </a:r>
            <a:endParaRPr lang="en-IL" sz="16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AD595D-6DCD-48DB-889D-504F9437405A}"/>
              </a:ext>
            </a:extLst>
          </p:cNvPr>
          <p:cNvSpPr txBox="1"/>
          <p:nvPr/>
        </p:nvSpPr>
        <p:spPr>
          <a:xfrm>
            <a:off x="1392236" y="4174094"/>
            <a:ext cx="40941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Body landmark detection using MediaPipe</a:t>
            </a:r>
            <a:endParaRPr lang="en-IL" sz="1600" i="1" dirty="0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A1392031-5419-7095-C5DD-89CE3C3EAB1D}"/>
              </a:ext>
            </a:extLst>
          </p:cNvPr>
          <p:cNvSpPr/>
          <p:nvPr/>
        </p:nvSpPr>
        <p:spPr>
          <a:xfrm>
            <a:off x="3992446" y="2902675"/>
            <a:ext cx="1013187" cy="299301"/>
          </a:xfrm>
          <a:custGeom>
            <a:avLst/>
            <a:gdLst>
              <a:gd name="connsiteX0" fmla="*/ 0 w 1013187"/>
              <a:gd name="connsiteY0" fmla="*/ 74825 h 299301"/>
              <a:gd name="connsiteX1" fmla="*/ 423133 w 1013187"/>
              <a:gd name="connsiteY1" fmla="*/ 74825 h 299301"/>
              <a:gd name="connsiteX2" fmla="*/ 863537 w 1013187"/>
              <a:gd name="connsiteY2" fmla="*/ 74825 h 299301"/>
              <a:gd name="connsiteX3" fmla="*/ 863537 w 1013187"/>
              <a:gd name="connsiteY3" fmla="*/ 0 h 299301"/>
              <a:gd name="connsiteX4" fmla="*/ 1013187 w 1013187"/>
              <a:gd name="connsiteY4" fmla="*/ 149651 h 299301"/>
              <a:gd name="connsiteX5" fmla="*/ 863537 w 1013187"/>
              <a:gd name="connsiteY5" fmla="*/ 299301 h 299301"/>
              <a:gd name="connsiteX6" fmla="*/ 863537 w 1013187"/>
              <a:gd name="connsiteY6" fmla="*/ 224476 h 299301"/>
              <a:gd name="connsiteX7" fmla="*/ 423133 w 1013187"/>
              <a:gd name="connsiteY7" fmla="*/ 224476 h 299301"/>
              <a:gd name="connsiteX8" fmla="*/ 0 w 1013187"/>
              <a:gd name="connsiteY8" fmla="*/ 224476 h 299301"/>
              <a:gd name="connsiteX9" fmla="*/ 0 w 1013187"/>
              <a:gd name="connsiteY9" fmla="*/ 74825 h 299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13187" h="299301" fill="none" extrusionOk="0">
                <a:moveTo>
                  <a:pt x="0" y="74825"/>
                </a:moveTo>
                <a:cubicBezTo>
                  <a:pt x="97492" y="81138"/>
                  <a:pt x="320686" y="78692"/>
                  <a:pt x="423133" y="74825"/>
                </a:cubicBezTo>
                <a:cubicBezTo>
                  <a:pt x="525580" y="70958"/>
                  <a:pt x="708979" y="59624"/>
                  <a:pt x="863537" y="74825"/>
                </a:cubicBezTo>
                <a:cubicBezTo>
                  <a:pt x="859926" y="58099"/>
                  <a:pt x="862780" y="15294"/>
                  <a:pt x="863537" y="0"/>
                </a:cubicBezTo>
                <a:cubicBezTo>
                  <a:pt x="924371" y="73505"/>
                  <a:pt x="971511" y="98311"/>
                  <a:pt x="1013187" y="149651"/>
                </a:cubicBezTo>
                <a:cubicBezTo>
                  <a:pt x="954157" y="198153"/>
                  <a:pt x="892820" y="256319"/>
                  <a:pt x="863537" y="299301"/>
                </a:cubicBezTo>
                <a:cubicBezTo>
                  <a:pt x="862050" y="284028"/>
                  <a:pt x="866422" y="253165"/>
                  <a:pt x="863537" y="224476"/>
                </a:cubicBezTo>
                <a:cubicBezTo>
                  <a:pt x="684197" y="208866"/>
                  <a:pt x="618935" y="231971"/>
                  <a:pt x="423133" y="224476"/>
                </a:cubicBezTo>
                <a:cubicBezTo>
                  <a:pt x="227331" y="216981"/>
                  <a:pt x="153568" y="235757"/>
                  <a:pt x="0" y="224476"/>
                </a:cubicBezTo>
                <a:cubicBezTo>
                  <a:pt x="6510" y="168376"/>
                  <a:pt x="-6248" y="136635"/>
                  <a:pt x="0" y="74825"/>
                </a:cubicBezTo>
                <a:close/>
              </a:path>
              <a:path w="1013187" h="299301" stroke="0" extrusionOk="0">
                <a:moveTo>
                  <a:pt x="0" y="74825"/>
                </a:moveTo>
                <a:cubicBezTo>
                  <a:pt x="152788" y="90547"/>
                  <a:pt x="256422" y="69942"/>
                  <a:pt x="405862" y="74825"/>
                </a:cubicBezTo>
                <a:cubicBezTo>
                  <a:pt x="555302" y="79708"/>
                  <a:pt x="758765" y="87211"/>
                  <a:pt x="863537" y="74825"/>
                </a:cubicBezTo>
                <a:cubicBezTo>
                  <a:pt x="863549" y="49225"/>
                  <a:pt x="860115" y="26055"/>
                  <a:pt x="863537" y="0"/>
                </a:cubicBezTo>
                <a:cubicBezTo>
                  <a:pt x="904523" y="47068"/>
                  <a:pt x="959914" y="85628"/>
                  <a:pt x="1013187" y="149651"/>
                </a:cubicBezTo>
                <a:cubicBezTo>
                  <a:pt x="971804" y="188549"/>
                  <a:pt x="928076" y="235152"/>
                  <a:pt x="863537" y="299301"/>
                </a:cubicBezTo>
                <a:cubicBezTo>
                  <a:pt x="865765" y="266444"/>
                  <a:pt x="867179" y="251224"/>
                  <a:pt x="863537" y="224476"/>
                </a:cubicBezTo>
                <a:cubicBezTo>
                  <a:pt x="746519" y="226034"/>
                  <a:pt x="559044" y="209501"/>
                  <a:pt x="423133" y="224476"/>
                </a:cubicBezTo>
                <a:cubicBezTo>
                  <a:pt x="287222" y="239451"/>
                  <a:pt x="149477" y="217511"/>
                  <a:pt x="0" y="224476"/>
                </a:cubicBezTo>
                <a:cubicBezTo>
                  <a:pt x="5536" y="186958"/>
                  <a:pt x="448" y="149129"/>
                  <a:pt x="0" y="74825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843282634">
                  <a:prstGeom prst="righ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4439259-4768-60CC-31EB-7040DBB4EAAA}"/>
              </a:ext>
            </a:extLst>
          </p:cNvPr>
          <p:cNvSpPr/>
          <p:nvPr/>
        </p:nvSpPr>
        <p:spPr>
          <a:xfrm>
            <a:off x="656991" y="5248275"/>
            <a:ext cx="653336" cy="286215"/>
          </a:xfrm>
          <a:custGeom>
            <a:avLst/>
            <a:gdLst>
              <a:gd name="connsiteX0" fmla="*/ 0 w 653336"/>
              <a:gd name="connsiteY0" fmla="*/ 71554 h 286215"/>
              <a:gd name="connsiteX1" fmla="*/ 510229 w 653336"/>
              <a:gd name="connsiteY1" fmla="*/ 71554 h 286215"/>
              <a:gd name="connsiteX2" fmla="*/ 510229 w 653336"/>
              <a:gd name="connsiteY2" fmla="*/ 0 h 286215"/>
              <a:gd name="connsiteX3" fmla="*/ 653336 w 653336"/>
              <a:gd name="connsiteY3" fmla="*/ 143108 h 286215"/>
              <a:gd name="connsiteX4" fmla="*/ 510229 w 653336"/>
              <a:gd name="connsiteY4" fmla="*/ 286215 h 286215"/>
              <a:gd name="connsiteX5" fmla="*/ 510229 w 653336"/>
              <a:gd name="connsiteY5" fmla="*/ 214661 h 286215"/>
              <a:gd name="connsiteX6" fmla="*/ 0 w 653336"/>
              <a:gd name="connsiteY6" fmla="*/ 214661 h 286215"/>
              <a:gd name="connsiteX7" fmla="*/ 0 w 653336"/>
              <a:gd name="connsiteY7" fmla="*/ 71554 h 28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3336" h="286215" fill="none" extrusionOk="0">
                <a:moveTo>
                  <a:pt x="0" y="71554"/>
                </a:moveTo>
                <a:cubicBezTo>
                  <a:pt x="113373" y="82288"/>
                  <a:pt x="302020" y="66259"/>
                  <a:pt x="510229" y="71554"/>
                </a:cubicBezTo>
                <a:cubicBezTo>
                  <a:pt x="513674" y="56760"/>
                  <a:pt x="512747" y="23921"/>
                  <a:pt x="510229" y="0"/>
                </a:cubicBezTo>
                <a:cubicBezTo>
                  <a:pt x="543768" y="34157"/>
                  <a:pt x="605532" y="109500"/>
                  <a:pt x="653336" y="143108"/>
                </a:cubicBezTo>
                <a:cubicBezTo>
                  <a:pt x="608059" y="193260"/>
                  <a:pt x="557801" y="247250"/>
                  <a:pt x="510229" y="286215"/>
                </a:cubicBezTo>
                <a:cubicBezTo>
                  <a:pt x="511735" y="260859"/>
                  <a:pt x="511274" y="242973"/>
                  <a:pt x="510229" y="214661"/>
                </a:cubicBezTo>
                <a:cubicBezTo>
                  <a:pt x="397417" y="216304"/>
                  <a:pt x="229576" y="229075"/>
                  <a:pt x="0" y="214661"/>
                </a:cubicBezTo>
                <a:cubicBezTo>
                  <a:pt x="6996" y="161675"/>
                  <a:pt x="-865" y="109452"/>
                  <a:pt x="0" y="71554"/>
                </a:cubicBezTo>
                <a:close/>
              </a:path>
              <a:path w="653336" h="286215" stroke="0" extrusionOk="0">
                <a:moveTo>
                  <a:pt x="0" y="71554"/>
                </a:moveTo>
                <a:cubicBezTo>
                  <a:pt x="138231" y="80201"/>
                  <a:pt x="403863" y="85548"/>
                  <a:pt x="510229" y="71554"/>
                </a:cubicBezTo>
                <a:cubicBezTo>
                  <a:pt x="509816" y="55859"/>
                  <a:pt x="509910" y="19822"/>
                  <a:pt x="510229" y="0"/>
                </a:cubicBezTo>
                <a:cubicBezTo>
                  <a:pt x="568498" y="60419"/>
                  <a:pt x="608615" y="100667"/>
                  <a:pt x="653336" y="143108"/>
                </a:cubicBezTo>
                <a:cubicBezTo>
                  <a:pt x="613629" y="187402"/>
                  <a:pt x="556040" y="244435"/>
                  <a:pt x="510229" y="286215"/>
                </a:cubicBezTo>
                <a:cubicBezTo>
                  <a:pt x="507177" y="262072"/>
                  <a:pt x="508997" y="244019"/>
                  <a:pt x="510229" y="214661"/>
                </a:cubicBezTo>
                <a:cubicBezTo>
                  <a:pt x="323552" y="216324"/>
                  <a:pt x="141641" y="236514"/>
                  <a:pt x="0" y="214661"/>
                </a:cubicBezTo>
                <a:cubicBezTo>
                  <a:pt x="-6308" y="146506"/>
                  <a:pt x="-273" y="140421"/>
                  <a:pt x="0" y="71554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843282634">
                  <a:prstGeom prst="righ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2069AE5-0858-0657-0F63-9FAB176367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6712" y="4673695"/>
            <a:ext cx="2837088" cy="1609725"/>
          </a:xfrm>
          <a:prstGeom prst="rect">
            <a:avLst/>
          </a:prstGeom>
        </p:spPr>
      </p:pic>
      <p:sp>
        <p:nvSpPr>
          <p:cNvPr id="26" name="Arrow: Right 25">
            <a:extLst>
              <a:ext uri="{FF2B5EF4-FFF2-40B4-BE49-F238E27FC236}">
                <a16:creationId xmlns:a16="http://schemas.microsoft.com/office/drawing/2014/main" id="{71D20D8D-3E9C-4A0D-19E1-B999CDFE9A88}"/>
              </a:ext>
            </a:extLst>
          </p:cNvPr>
          <p:cNvSpPr/>
          <p:nvPr/>
        </p:nvSpPr>
        <p:spPr>
          <a:xfrm>
            <a:off x="7872070" y="5253895"/>
            <a:ext cx="554037" cy="286215"/>
          </a:xfrm>
          <a:custGeom>
            <a:avLst/>
            <a:gdLst>
              <a:gd name="connsiteX0" fmla="*/ 0 w 554037"/>
              <a:gd name="connsiteY0" fmla="*/ 71554 h 286215"/>
              <a:gd name="connsiteX1" fmla="*/ 410930 w 554037"/>
              <a:gd name="connsiteY1" fmla="*/ 71554 h 286215"/>
              <a:gd name="connsiteX2" fmla="*/ 410930 w 554037"/>
              <a:gd name="connsiteY2" fmla="*/ 0 h 286215"/>
              <a:gd name="connsiteX3" fmla="*/ 554037 w 554037"/>
              <a:gd name="connsiteY3" fmla="*/ 143108 h 286215"/>
              <a:gd name="connsiteX4" fmla="*/ 410930 w 554037"/>
              <a:gd name="connsiteY4" fmla="*/ 286215 h 286215"/>
              <a:gd name="connsiteX5" fmla="*/ 410930 w 554037"/>
              <a:gd name="connsiteY5" fmla="*/ 214661 h 286215"/>
              <a:gd name="connsiteX6" fmla="*/ 0 w 554037"/>
              <a:gd name="connsiteY6" fmla="*/ 214661 h 286215"/>
              <a:gd name="connsiteX7" fmla="*/ 0 w 554037"/>
              <a:gd name="connsiteY7" fmla="*/ 71554 h 28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4037" h="286215" fill="none" extrusionOk="0">
                <a:moveTo>
                  <a:pt x="0" y="71554"/>
                </a:moveTo>
                <a:cubicBezTo>
                  <a:pt x="111628" y="77999"/>
                  <a:pt x="221573" y="51801"/>
                  <a:pt x="410930" y="71554"/>
                </a:cubicBezTo>
                <a:cubicBezTo>
                  <a:pt x="414375" y="56760"/>
                  <a:pt x="413448" y="23921"/>
                  <a:pt x="410930" y="0"/>
                </a:cubicBezTo>
                <a:cubicBezTo>
                  <a:pt x="444469" y="34157"/>
                  <a:pt x="506233" y="109500"/>
                  <a:pt x="554037" y="143108"/>
                </a:cubicBezTo>
                <a:cubicBezTo>
                  <a:pt x="508760" y="193260"/>
                  <a:pt x="458502" y="247250"/>
                  <a:pt x="410930" y="286215"/>
                </a:cubicBezTo>
                <a:cubicBezTo>
                  <a:pt x="412436" y="260859"/>
                  <a:pt x="411975" y="242973"/>
                  <a:pt x="410930" y="214661"/>
                </a:cubicBezTo>
                <a:cubicBezTo>
                  <a:pt x="219751" y="195665"/>
                  <a:pt x="127081" y="213832"/>
                  <a:pt x="0" y="214661"/>
                </a:cubicBezTo>
                <a:cubicBezTo>
                  <a:pt x="6996" y="161675"/>
                  <a:pt x="-865" y="109452"/>
                  <a:pt x="0" y="71554"/>
                </a:cubicBezTo>
                <a:close/>
              </a:path>
              <a:path w="554037" h="286215" stroke="0" extrusionOk="0">
                <a:moveTo>
                  <a:pt x="0" y="71554"/>
                </a:moveTo>
                <a:cubicBezTo>
                  <a:pt x="179640" y="70768"/>
                  <a:pt x="257822" y="83418"/>
                  <a:pt x="410930" y="71554"/>
                </a:cubicBezTo>
                <a:cubicBezTo>
                  <a:pt x="410517" y="55859"/>
                  <a:pt x="410611" y="19822"/>
                  <a:pt x="410930" y="0"/>
                </a:cubicBezTo>
                <a:cubicBezTo>
                  <a:pt x="469199" y="60419"/>
                  <a:pt x="509316" y="100667"/>
                  <a:pt x="554037" y="143108"/>
                </a:cubicBezTo>
                <a:cubicBezTo>
                  <a:pt x="514330" y="187402"/>
                  <a:pt x="456741" y="244435"/>
                  <a:pt x="410930" y="286215"/>
                </a:cubicBezTo>
                <a:cubicBezTo>
                  <a:pt x="407878" y="262072"/>
                  <a:pt x="409698" y="244019"/>
                  <a:pt x="410930" y="214661"/>
                </a:cubicBezTo>
                <a:cubicBezTo>
                  <a:pt x="244076" y="227426"/>
                  <a:pt x="174023" y="220137"/>
                  <a:pt x="0" y="214661"/>
                </a:cubicBezTo>
                <a:cubicBezTo>
                  <a:pt x="-6308" y="146506"/>
                  <a:pt x="-273" y="140421"/>
                  <a:pt x="0" y="71554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843282634">
                  <a:prstGeom prst="righ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E756188-A766-37AE-17C5-439BEAEA5072}"/>
              </a:ext>
            </a:extLst>
          </p:cNvPr>
          <p:cNvSpPr txBox="1"/>
          <p:nvPr/>
        </p:nvSpPr>
        <p:spPr>
          <a:xfrm>
            <a:off x="8426107" y="4298676"/>
            <a:ext cx="2807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Vector Calculation</a:t>
            </a:r>
            <a:endParaRPr lang="en-IL" sz="1600" i="1" dirty="0"/>
          </a:p>
        </p:txBody>
      </p:sp>
    </p:spTree>
    <p:extLst>
      <p:ext uri="{BB962C8B-B14F-4D97-AF65-F5344CB8AC3E}">
        <p14:creationId xmlns:p14="http://schemas.microsoft.com/office/powerpoint/2010/main" val="1709593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1932</TotalTime>
  <Words>713</Words>
  <Application>Microsoft Office PowerPoint</Application>
  <PresentationFormat>Widescreen</PresentationFormat>
  <Paragraphs>140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Evaluation of Interpersonal Synchronization between Individuals based on Video Recording </vt:lpstr>
      <vt:lpstr>Interpersonal Synchrony</vt:lpstr>
      <vt:lpstr>Challenges in current measurement methods</vt:lpstr>
      <vt:lpstr>Requirements for a new solution</vt:lpstr>
      <vt:lpstr>Proposed solution - Technical Approach</vt:lpstr>
      <vt:lpstr>Keyframes </vt:lpstr>
      <vt:lpstr>Pose Detection and Body Landmarks</vt:lpstr>
      <vt:lpstr>Movement Vector calculation (?)</vt:lpstr>
      <vt:lpstr>The Pipeline</vt:lpstr>
      <vt:lpstr>Algorithm overview</vt:lpstr>
      <vt:lpstr>IS Analysis Methods</vt:lpstr>
      <vt:lpstr>Product Use Case Diagram</vt:lpstr>
      <vt:lpstr>Expected Product</vt:lpstr>
      <vt:lpstr>User Interaction – Activity Diagram</vt:lpstr>
      <vt:lpstr>General Testing Plan overview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for a Forbidden Substring in a Text </dc:title>
  <dc:creator>Xime</dc:creator>
  <cp:lastModifiedBy>Semion Rudman</cp:lastModifiedBy>
  <cp:revision>27</cp:revision>
  <dcterms:created xsi:type="dcterms:W3CDTF">2024-03-12T17:26:46Z</dcterms:created>
  <dcterms:modified xsi:type="dcterms:W3CDTF">2024-05-19T20:04:01Z</dcterms:modified>
</cp:coreProperties>
</file>

<file path=docProps/thumbnail.jpeg>
</file>